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1511935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849"/>
    <a:srgbClr val="D9D9D9"/>
    <a:srgbClr val="585957"/>
    <a:srgbClr val="575856"/>
    <a:srgbClr val="F2F2F2"/>
    <a:srgbClr val="EFCBBB"/>
    <a:srgbClr val="BD5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55149"/>
            <a:ext cx="11339513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349128"/>
            <a:ext cx="11339513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2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432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40855"/>
            <a:ext cx="3260110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40855"/>
            <a:ext cx="9591338" cy="70172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28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73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064351"/>
            <a:ext cx="13040439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541352"/>
            <a:ext cx="13040439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>
                    <a:tint val="75000"/>
                  </a:schemeClr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005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04273"/>
            <a:ext cx="6425724" cy="525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04273"/>
            <a:ext cx="6425724" cy="525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84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40855"/>
            <a:ext cx="13040439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29849"/>
            <a:ext cx="6396193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024646"/>
            <a:ext cx="6396193" cy="44487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29849"/>
            <a:ext cx="6427693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024646"/>
            <a:ext cx="6427693" cy="44487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772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3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28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52027"/>
            <a:ext cx="4876383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192225"/>
            <a:ext cx="7654171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484120"/>
            <a:ext cx="4876383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842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52027"/>
            <a:ext cx="4876383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192225"/>
            <a:ext cx="7654171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484120"/>
            <a:ext cx="4876383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259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40855"/>
            <a:ext cx="13040439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04273"/>
            <a:ext cx="13040439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674704"/>
            <a:ext cx="340185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D623-275D-4742-B045-3159A3AC7579}" type="datetimeFigureOut">
              <a:rPr lang="pt-PT" smtClean="0"/>
              <a:t>18/10/2024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674704"/>
            <a:ext cx="510278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674704"/>
            <a:ext cx="340185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F57E-F216-4080-874A-43036639D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44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hyperlink" Target="https://forms.gle/AdAu9eo24hMYL1BX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5413601" y="6550048"/>
            <a:ext cx="9697120" cy="1440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0267" cy="828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08" y="6687044"/>
            <a:ext cx="676275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6" b="20546"/>
          <a:stretch/>
        </p:blipFill>
        <p:spPr>
          <a:xfrm>
            <a:off x="12281834" y="6813306"/>
            <a:ext cx="1471602" cy="9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60" y="6723306"/>
            <a:ext cx="1087575" cy="108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43" b="100000" l="65162" r="100000">
                        <a14:foregroundMark x1="66366" y1="87312" x2="66366" y2="87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00" t="50953" b="11328"/>
          <a:stretch/>
        </p:blipFill>
        <p:spPr>
          <a:xfrm>
            <a:off x="5502099" y="5169410"/>
            <a:ext cx="1904502" cy="31232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43" b="100000" l="65162" r="100000">
                        <a14:foregroundMark x1="66366" y1="87312" x2="66366" y2="87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00" t="50953" b="22910"/>
          <a:stretch/>
        </p:blipFill>
        <p:spPr>
          <a:xfrm>
            <a:off x="7373717" y="6128378"/>
            <a:ext cx="1904502" cy="2164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5657" l="614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29" b="60982"/>
          <a:stretch/>
        </p:blipFill>
        <p:spPr>
          <a:xfrm rot="20796846">
            <a:off x="5311600" y="-575222"/>
            <a:ext cx="2140253" cy="32308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5657" l="614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29" b="60982"/>
          <a:stretch/>
        </p:blipFill>
        <p:spPr>
          <a:xfrm rot="20280000">
            <a:off x="7141541" y="-1512220"/>
            <a:ext cx="2140253" cy="32308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5657" l="614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29" b="60982"/>
          <a:stretch/>
        </p:blipFill>
        <p:spPr>
          <a:xfrm rot="19680000">
            <a:off x="8764897" y="-2729761"/>
            <a:ext cx="2140253" cy="32308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5657" l="614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29" t="27480" r="33802" b="60982"/>
          <a:stretch/>
        </p:blipFill>
        <p:spPr>
          <a:xfrm rot="20796846">
            <a:off x="5520469" y="1915786"/>
            <a:ext cx="274286" cy="9554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5657" l="614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29" t="27480" r="33802" b="60982"/>
          <a:stretch/>
        </p:blipFill>
        <p:spPr>
          <a:xfrm rot="20220000">
            <a:off x="7500657" y="1102079"/>
            <a:ext cx="274286" cy="9554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5657" l="614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29" t="27480" r="33802" b="60982"/>
          <a:stretch/>
        </p:blipFill>
        <p:spPr>
          <a:xfrm rot="19380000">
            <a:off x="9461007" y="-96184"/>
            <a:ext cx="274286" cy="9554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9209" y="265573"/>
            <a:ext cx="7515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sz="4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Curso de Juízes de Basquetebol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010" y="1004348"/>
            <a:ext cx="36421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sz="2600" dirty="0">
                <a:solidFill>
                  <a:srgbClr val="D87849"/>
                </a:solidFill>
                <a:latin typeface="Franklin Gothic Demi Cond" panose="020B0706030402020204" pitchFamily="34" charset="0"/>
              </a:rPr>
              <a:t>Árbitros &amp; Oficiais de Mesa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74211" y="2830043"/>
            <a:ext cx="624004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latin typeface="Franklin Gothic Demi Cond" panose="020B0706030402020204" pitchFamily="34" charset="0"/>
              </a:rPr>
              <a:t>NOV | DEZ | 2024</a:t>
            </a:r>
          </a:p>
          <a:p>
            <a:r>
              <a:rPr lang="pt-PT" sz="1600" dirty="0">
                <a:latin typeface="Franklin Gothic Demi Cond" panose="020B0706030402020204" pitchFamily="34" charset="0"/>
              </a:rPr>
              <a:t>Reunião Online de abertura do curso: 4 de Novembro, segunda-feira pelas 21h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74211" y="4137796"/>
            <a:ext cx="8381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cap="all" dirty="0">
                <a:latin typeface="Franklin Gothic Demi Cond" panose="020B0706030402020204" pitchFamily="34" charset="0"/>
              </a:rPr>
              <a:t>Inscrições:</a:t>
            </a:r>
            <a:r>
              <a:rPr lang="pt-PT" sz="2800" dirty="0">
                <a:latin typeface="Franklin Gothic Demi Cond" panose="020B0706030402020204" pitchFamily="34" charset="0"/>
              </a:rPr>
              <a:t> </a:t>
            </a:r>
            <a:r>
              <a:rPr lang="pt-PT" sz="2800" dirty="0">
                <a:latin typeface="Franklin Gothic Demi Cond" panose="020B0706030402020204" pitchFamily="34" charset="0"/>
                <a:hlinkClick r:id="rId9"/>
              </a:rPr>
              <a:t>https://forms.gle/AdAu9eo24hMYL1BX8</a:t>
            </a:r>
            <a:endParaRPr lang="pt-PT" sz="2800" dirty="0">
              <a:latin typeface="Franklin Gothic Demi Cond" panose="020B07060304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42110" y="5243028"/>
            <a:ext cx="85224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>
                <a:solidFill>
                  <a:srgbClr val="585957"/>
                </a:solidFill>
                <a:latin typeface="Franklin Gothic Demi Cond" panose="020B0706030402020204" pitchFamily="34" charset="0"/>
              </a:rPr>
              <a:t>Taxa de Inscrição	     20€</a:t>
            </a:r>
            <a:r>
              <a:rPr lang="pt-PT" sz="1600" dirty="0">
                <a:solidFill>
                  <a:srgbClr val="585957"/>
                </a:solidFill>
                <a:latin typeface="Franklin Gothic Medium Cond" panose="020B0606030402020204" pitchFamily="34" charset="0"/>
              </a:rPr>
              <a:t>   para candidatos dos 14/25 anos</a:t>
            </a:r>
          </a:p>
          <a:p>
            <a:r>
              <a:rPr lang="pt-PT" sz="2600" dirty="0">
                <a:solidFill>
                  <a:srgbClr val="585957"/>
                </a:solidFill>
                <a:latin typeface="Franklin Gothic Demi Cond" panose="020B0706030402020204" pitchFamily="34" charset="0"/>
              </a:rPr>
              <a:t>                                          35€</a:t>
            </a:r>
            <a:r>
              <a:rPr lang="pt-PT" sz="1600" dirty="0">
                <a:solidFill>
                  <a:srgbClr val="585957"/>
                </a:solidFill>
                <a:latin typeface="Franklin Gothic Medium Cond" panose="020B0606030402020204" pitchFamily="34" charset="0"/>
              </a:rPr>
              <a:t>   para candidatos dos 26/40 anos</a:t>
            </a:r>
          </a:p>
          <a:p>
            <a:r>
              <a:rPr lang="pt-PT" sz="1600" dirty="0">
                <a:solidFill>
                  <a:srgbClr val="585957"/>
                </a:solidFill>
                <a:latin typeface="Franklin Gothic Medium Cond" panose="020B0606030402020204" pitchFamily="34" charset="0"/>
              </a:rPr>
              <a:t>					      </a:t>
            </a:r>
            <a:r>
              <a:rPr lang="pt-PT" sz="2600" dirty="0">
                <a:solidFill>
                  <a:srgbClr val="585957"/>
                </a:solidFill>
                <a:latin typeface="Franklin Gothic Demi Cond" panose="020B0706030402020204" pitchFamily="34" charset="0"/>
              </a:rPr>
              <a:t> 50€  </a:t>
            </a:r>
            <a:r>
              <a:rPr lang="pt-PT" sz="1600" dirty="0">
                <a:solidFill>
                  <a:srgbClr val="585957"/>
                </a:solidFill>
                <a:latin typeface="Franklin Gothic Medium Cond" panose="020B0606030402020204" pitchFamily="34" charset="0"/>
              </a:rPr>
              <a:t>para maiores de 41 anos</a:t>
            </a:r>
            <a:endParaRPr lang="pt-PT" sz="2600" dirty="0">
              <a:solidFill>
                <a:srgbClr val="585957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Rectangle 27"/>
          <p:cNvSpPr/>
          <p:nvPr/>
        </p:nvSpPr>
        <p:spPr>
          <a:xfrm>
            <a:off x="199209" y="7131683"/>
            <a:ext cx="6049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Reserva já a tua participação!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98F095FA-F8BC-40BC-8407-AB7E76603E63}"/>
              </a:ext>
            </a:extLst>
          </p:cNvPr>
          <p:cNvSpPr/>
          <p:nvPr/>
        </p:nvSpPr>
        <p:spPr>
          <a:xfrm>
            <a:off x="6249007" y="1924726"/>
            <a:ext cx="5405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Curso E-Learning e Presencial</a:t>
            </a:r>
          </a:p>
        </p:txBody>
      </p:sp>
    </p:spTree>
    <p:extLst>
      <p:ext uri="{BB962C8B-B14F-4D97-AF65-F5344CB8AC3E}">
        <p14:creationId xmlns:p14="http://schemas.microsoft.com/office/powerpoint/2010/main" val="261732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81</Words>
  <Application>Microsoft Office PowerPoint</Application>
  <PresentationFormat>Personalizados</PresentationFormat>
  <Paragraphs>10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Demi Cond</vt:lpstr>
      <vt:lpstr>Franklin Gothic Medium Cond</vt:lpstr>
      <vt:lpstr>Office Theme</vt:lpstr>
      <vt:lpstr>Apresentação do PowerPoint</vt:lpstr>
    </vt:vector>
  </TitlesOfParts>
  <Company>Vodafone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Sousa, Margarida, Vodafone Portugal</dc:creator>
  <cp:lastModifiedBy>Sérgio Silva</cp:lastModifiedBy>
  <cp:revision>42</cp:revision>
  <dcterms:created xsi:type="dcterms:W3CDTF">2019-04-19T17:36:13Z</dcterms:created>
  <dcterms:modified xsi:type="dcterms:W3CDTF">2024-10-18T08:27:36Z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da11e7-ad83-4459-98c6-12a88e2eac78_Enabled">
    <vt:lpwstr>True</vt:lpwstr>
  </property>
  <property fmtid="{D5CDD505-2E9C-101B-9397-08002B2CF9AE}" pid="3" name="MSIP_Label_17da11e7-ad83-4459-98c6-12a88e2eac78_SiteId">
    <vt:lpwstr>68283f3b-8487-4c86-adb3-a5228f18b893</vt:lpwstr>
  </property>
  <property fmtid="{D5CDD505-2E9C-101B-9397-08002B2CF9AE}" pid="4" name="MSIP_Label_17da11e7-ad83-4459-98c6-12a88e2eac78_Owner">
    <vt:lpwstr>margarida.sousa1@vodafone.com</vt:lpwstr>
  </property>
  <property fmtid="{D5CDD505-2E9C-101B-9397-08002B2CF9AE}" pid="5" name="MSIP_Label_17da11e7-ad83-4459-98c6-12a88e2eac78_SetDate">
    <vt:lpwstr>2019-04-19T18:20:49.7292086Z</vt:lpwstr>
  </property>
  <property fmtid="{D5CDD505-2E9C-101B-9397-08002B2CF9AE}" pid="6" name="MSIP_Label_17da11e7-ad83-4459-98c6-12a88e2eac78_Name">
    <vt:lpwstr>Non-Vodafone</vt:lpwstr>
  </property>
  <property fmtid="{D5CDD505-2E9C-101B-9397-08002B2CF9AE}" pid="7" name="MSIP_Label_17da11e7-ad83-4459-98c6-12a88e2eac78_Application">
    <vt:lpwstr>Microsoft Azure Information Protection</vt:lpwstr>
  </property>
  <property fmtid="{D5CDD505-2E9C-101B-9397-08002B2CF9AE}" pid="8" name="MSIP_Label_17da11e7-ad83-4459-98c6-12a88e2eac78_Extended_MSFT_Method">
    <vt:lpwstr>Manual</vt:lpwstr>
  </property>
  <property fmtid="{D5CDD505-2E9C-101B-9397-08002B2CF9AE}" pid="9" name="Sensitivity">
    <vt:lpwstr>Non-Vodafone</vt:lpwstr>
  </property>
</Properties>
</file>